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Light-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Light-italic.fntdata"/><Relationship Id="rId10" Type="http://schemas.openxmlformats.org/officeDocument/2006/relationships/slide" Target="slides/slide3.xml"/><Relationship Id="rId54" Type="http://schemas.openxmlformats.org/officeDocument/2006/relationships/font" Target="fonts/HelveticaNeueLight-bold.fntdata"/><Relationship Id="rId13" Type="http://schemas.openxmlformats.org/officeDocument/2006/relationships/slide" Target="slides/slide6.xml"/><Relationship Id="rId57" Type="http://schemas.openxmlformats.org/officeDocument/2006/relationships/font" Target="fonts/DMSans-regular.fntdata"/><Relationship Id="rId12" Type="http://schemas.openxmlformats.org/officeDocument/2006/relationships/slide" Target="slides/slide5.xml"/><Relationship Id="rId56" Type="http://schemas.openxmlformats.org/officeDocument/2006/relationships/font" Target="fonts/HelveticaNeueLight-boldItalic.fntdata"/><Relationship Id="rId15" Type="http://schemas.openxmlformats.org/officeDocument/2006/relationships/slide" Target="slides/slide8.xml"/><Relationship Id="rId59" Type="http://schemas.openxmlformats.org/officeDocument/2006/relationships/font" Target="fonts/DMSans-italic.fntdata"/><Relationship Id="rId14" Type="http://schemas.openxmlformats.org/officeDocument/2006/relationships/slide" Target="slides/slide7.xml"/><Relationship Id="rId58" Type="http://schemas.openxmlformats.org/officeDocument/2006/relationships/font" Target="fonts/DM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3e8b273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3e8b273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41bb780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41bb780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41bb780c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41bb780c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441bb780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441bb780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41bb780c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41bb780c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41bb780c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41bb780c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41bb780c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41bb780c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41bb780c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441bb780c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41bb780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441bb780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41bb780c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41bb780c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41bb780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41bb780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3e8b273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3e8b273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441bb780c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441bb780c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441bb780c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441bb780c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441bb780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441bb780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441bb780c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441bb780c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41bb780c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441bb780c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441bb780c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441bb780c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41bb780c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441bb780c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441bb780c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441bb780c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3e8b273a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3e8b273a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3e8b273a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e3e8b273a3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441bb78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441bb78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441bb780c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441bb780c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441bb780c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441bb780c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41bb780c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41bb780c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441bb780c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441bb780c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3e8b273a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3e8b273a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441bb780c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441bb780c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3e8b273a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3e8b273a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e8b273a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e8b273a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3e8b273a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e3e8b273a3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3e8b273a3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3e8b273a3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3e8b273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3e8b273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3e8b273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3e8b273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3e8b273a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3e8b273a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441bb780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441bb780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441bb780c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441bb780c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441bb780c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e441bb780c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3e8b273a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3e8b273a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3e8b273a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3e8b273a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41bb780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41bb78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441bb780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441bb780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41bb780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41bb780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41bb780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41bb780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9" name="Google Shape;59;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 name="Google Shape;64;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7" name="Google Shape;97;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5" name="Google Shape;10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 name="Google Shape;108;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9" name="Google Shape;109;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0" name="Google Shape;11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3" name="Google Shape;11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sp>
        <p:nvSpPr>
          <p:cNvPr id="115" name="Google Shape;115;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6" name="Google Shape;116;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7" name="Google Shape;1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4" name="Google Shape;124;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26" name="Google Shape;12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29" name="Google Shape;1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2" name="Google Shape;132;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2" name="Shape 142"/>
        <p:cNvGrpSpPr/>
        <p:nvPr/>
      </p:nvGrpSpPr>
      <p:grpSpPr>
        <a:xfrm>
          <a:off x="0" y="0"/>
          <a:ext cx="0" cy="0"/>
          <a:chOff x="0" y="0"/>
          <a:chExt cx="0" cy="0"/>
        </a:xfrm>
      </p:grpSpPr>
      <p:pic>
        <p:nvPicPr>
          <p:cNvPr id="143" name="Google Shape;143;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6" name="Google Shape;146;p4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theme" Target="../theme/theme4.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46.png"/><Relationship Id="rId6"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42.png"/><Relationship Id="rId6"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8.png"/><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65.png"/><Relationship Id="rId6" Type="http://schemas.openxmlformats.org/officeDocument/2006/relationships/image" Target="../media/image50.png"/><Relationship Id="rId7"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75.jp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67.png"/><Relationship Id="rId6"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62.png"/><Relationship Id="rId6"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8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56.png"/><Relationship Id="rId6" Type="http://schemas.openxmlformats.org/officeDocument/2006/relationships/image" Target="../media/image79.png"/><Relationship Id="rId7" Type="http://schemas.openxmlformats.org/officeDocument/2006/relationships/image" Target="../media/image83.png"/><Relationship Id="rId8"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59.png"/><Relationship Id="rId6" Type="http://schemas.openxmlformats.org/officeDocument/2006/relationships/image" Target="../media/image71.png"/><Relationship Id="rId7" Type="http://schemas.openxmlformats.org/officeDocument/2006/relationships/image" Target="../media/image85.png"/><Relationship Id="rId8"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80.png"/><Relationship Id="rId5" Type="http://schemas.openxmlformats.org/officeDocument/2006/relationships/image" Target="../media/image7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 Id="rId3" Type="http://schemas.openxmlformats.org/officeDocument/2006/relationships/image" Target="../media/image72.png"/><Relationship Id="rId4" Type="http://schemas.openxmlformats.org/officeDocument/2006/relationships/image" Target="../media/image3.png"/><Relationship Id="rId5" Type="http://schemas.openxmlformats.org/officeDocument/2006/relationships/image" Target="../media/image82.png"/><Relationship Id="rId6"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hyperlink" Target="https://medium.com/data-hackers/uma-introdu%C3%A7%C3%A3o-simples-ao-pandas-1e15eea37fa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9"/>
          <p:cNvSpPr txBox="1"/>
          <p:nvPr/>
        </p:nvSpPr>
        <p:spPr>
          <a:xfrm>
            <a:off x="341250" y="1701150"/>
            <a:ext cx="48045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56" name="Google Shape;156;p4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57" name="Google Shape;157;p4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58" name="Google Shape;158;p4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59" name="Google Shape;159;p4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63" name="Google Shape;163;p4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64" name="Google Shape;164;p4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165" name="Google Shape;165;p49"/>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6" name="Google Shape;166;p49"/>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7" name="Google Shape;167;p49"/>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5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3" name="Google Shape;233;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5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read_csv</a:t>
            </a:r>
            <a:endParaRPr b="1" sz="4000">
              <a:solidFill>
                <a:schemeClr val="dk1"/>
              </a:solidFill>
              <a:latin typeface="DM Sans"/>
              <a:ea typeface="DM Sans"/>
              <a:cs typeface="DM Sans"/>
              <a:sym typeface="DM Sans"/>
            </a:endParaRPr>
          </a:p>
        </p:txBody>
      </p:sp>
      <p:sp>
        <p:nvSpPr>
          <p:cNvPr id="235" name="Google Shape;235;p58"/>
          <p:cNvSpPr txBox="1"/>
          <p:nvPr/>
        </p:nvSpPr>
        <p:spPr>
          <a:xfrm>
            <a:off x="457725" y="2290650"/>
            <a:ext cx="42135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read_csv() </a:t>
            </a:r>
            <a:r>
              <a:rPr lang="pt-BR" sz="1350">
                <a:solidFill>
                  <a:schemeClr val="dk1"/>
                </a:solidFill>
                <a:latin typeface="DM Sans"/>
                <a:ea typeface="DM Sans"/>
                <a:cs typeface="DM Sans"/>
                <a:sym typeface="DM Sans"/>
              </a:rPr>
              <a:t>para ler arquivos CSV e outros formatos de dados estruturados.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sep: </a:t>
            </a:r>
            <a:r>
              <a:rPr lang="pt-BR" sz="1350">
                <a:solidFill>
                  <a:schemeClr val="dk1"/>
                </a:solidFill>
                <a:latin typeface="DM Sans"/>
                <a:ea typeface="DM Sans"/>
                <a:cs typeface="DM Sans"/>
                <a:sym typeface="DM Sans"/>
              </a:rPr>
              <a:t>o separador de campo usado no arquivo CSV (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decimal: </a:t>
            </a:r>
            <a:r>
              <a:rPr lang="pt-BR" sz="1350">
                <a:solidFill>
                  <a:schemeClr val="dk1"/>
                </a:solidFill>
                <a:latin typeface="DM Sans"/>
                <a:ea typeface="DM Sans"/>
                <a:cs typeface="DM Sans"/>
                <a:sym typeface="DM Sans"/>
              </a:rPr>
              <a:t>caractere de separação da casa decimal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36" name="Google Shape;236;p58"/>
          <p:cNvPicPr preferRelativeResize="0"/>
          <p:nvPr/>
        </p:nvPicPr>
        <p:blipFill>
          <a:blip r:embed="rId5">
            <a:alphaModFix/>
          </a:blip>
          <a:stretch>
            <a:fillRect/>
          </a:stretch>
        </p:blipFill>
        <p:spPr>
          <a:xfrm>
            <a:off x="6083437" y="282863"/>
            <a:ext cx="2823501" cy="2165481"/>
          </a:xfrm>
          <a:prstGeom prst="rect">
            <a:avLst/>
          </a:prstGeom>
          <a:noFill/>
          <a:ln>
            <a:noFill/>
          </a:ln>
        </p:spPr>
      </p:pic>
      <p:pic>
        <p:nvPicPr>
          <p:cNvPr id="237" name="Google Shape;237;p58"/>
          <p:cNvPicPr preferRelativeResize="0"/>
          <p:nvPr/>
        </p:nvPicPr>
        <p:blipFill>
          <a:blip r:embed="rId6">
            <a:alphaModFix/>
          </a:blip>
          <a:stretch>
            <a:fillRect/>
          </a:stretch>
        </p:blipFill>
        <p:spPr>
          <a:xfrm>
            <a:off x="6144575" y="2628488"/>
            <a:ext cx="2518599" cy="800825"/>
          </a:xfrm>
          <a:prstGeom prst="rect">
            <a:avLst/>
          </a:prstGeom>
          <a:noFill/>
          <a:ln>
            <a:noFill/>
          </a:ln>
        </p:spPr>
      </p:pic>
      <p:pic>
        <p:nvPicPr>
          <p:cNvPr id="238" name="Google Shape;238;p58"/>
          <p:cNvPicPr preferRelativeResize="0"/>
          <p:nvPr/>
        </p:nvPicPr>
        <p:blipFill>
          <a:blip r:embed="rId7">
            <a:alphaModFix/>
          </a:blip>
          <a:stretch>
            <a:fillRect/>
          </a:stretch>
        </p:blipFill>
        <p:spPr>
          <a:xfrm>
            <a:off x="6144586" y="3609475"/>
            <a:ext cx="2701215" cy="738900"/>
          </a:xfrm>
          <a:prstGeom prst="rect">
            <a:avLst/>
          </a:prstGeom>
          <a:noFill/>
          <a:ln>
            <a:noFill/>
          </a:ln>
        </p:spPr>
      </p:pic>
      <p:sp>
        <p:nvSpPr>
          <p:cNvPr id="239" name="Google Shape;239;p58"/>
          <p:cNvSpPr txBox="1"/>
          <p:nvPr/>
        </p:nvSpPr>
        <p:spPr>
          <a:xfrm>
            <a:off x="6144575" y="4292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DM Sans"/>
                <a:ea typeface="DM Sans"/>
                <a:cs typeface="DM Sans"/>
                <a:sym typeface="DM Sans"/>
              </a:rPr>
              <a:t>formato de um arquivo csv</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5" name="Google Shape;245;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6" name="Google Shape;246;p5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read_excel</a:t>
            </a:r>
            <a:endParaRPr b="1" sz="4000">
              <a:solidFill>
                <a:schemeClr val="dk1"/>
              </a:solidFill>
              <a:latin typeface="DM Sans"/>
              <a:ea typeface="DM Sans"/>
              <a:cs typeface="DM Sans"/>
              <a:sym typeface="DM Sans"/>
            </a:endParaRPr>
          </a:p>
        </p:txBody>
      </p:sp>
      <p:sp>
        <p:nvSpPr>
          <p:cNvPr id="247" name="Google Shape;247;p59"/>
          <p:cNvSpPr txBox="1"/>
          <p:nvPr/>
        </p:nvSpPr>
        <p:spPr>
          <a:xfrm>
            <a:off x="457725" y="2290650"/>
            <a:ext cx="4213500" cy="28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read_excel()</a:t>
            </a:r>
            <a:r>
              <a:rPr lang="pt-BR" sz="1350">
                <a:solidFill>
                  <a:schemeClr val="dk1"/>
                </a:solidFill>
                <a:latin typeface="DM Sans"/>
                <a:ea typeface="DM Sans"/>
                <a:cs typeface="DM Sans"/>
                <a:sym typeface="DM Sans"/>
              </a:rPr>
              <a:t> para ler um arquivo Excel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especificar o nome da planilha que deseja ler passando o argumento</a:t>
            </a:r>
            <a:r>
              <a:rPr b="1" lang="pt-BR" sz="1350">
                <a:solidFill>
                  <a:schemeClr val="dk1"/>
                </a:solidFill>
                <a:latin typeface="DM Sans"/>
                <a:ea typeface="DM Sans"/>
                <a:cs typeface="DM Sans"/>
                <a:sym typeface="DM Sans"/>
              </a:rPr>
              <a:t> sheet_name</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**necessário instalar a biblioteca openpyxl no windows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248" name="Google Shape;248;p59"/>
          <p:cNvPicPr preferRelativeResize="0"/>
          <p:nvPr/>
        </p:nvPicPr>
        <p:blipFill>
          <a:blip r:embed="rId5">
            <a:alphaModFix/>
          </a:blip>
          <a:stretch>
            <a:fillRect/>
          </a:stretch>
        </p:blipFill>
        <p:spPr>
          <a:xfrm>
            <a:off x="5512275" y="1358100"/>
            <a:ext cx="3354125" cy="252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6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4" name="Google Shape;254;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5" name="Google Shape;255;p6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Escrita</a:t>
            </a:r>
            <a:endParaRPr b="1" sz="4000">
              <a:solidFill>
                <a:schemeClr val="dk1"/>
              </a:solidFill>
              <a:latin typeface="DM Sans"/>
              <a:ea typeface="DM Sans"/>
              <a:cs typeface="DM Sans"/>
              <a:sym typeface="DM Sans"/>
            </a:endParaRPr>
          </a:p>
        </p:txBody>
      </p:sp>
      <p:sp>
        <p:nvSpPr>
          <p:cNvPr id="256" name="Google Shape;256;p60"/>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Pandas oferece várias funções para escrever DataFrames em arquivos e formatos diferentes.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to_csv(): </a:t>
            </a:r>
            <a:r>
              <a:rPr lang="pt-BR" sz="1350">
                <a:solidFill>
                  <a:schemeClr val="dk1"/>
                </a:solidFill>
                <a:latin typeface="DM Sans"/>
                <a:ea typeface="DM Sans"/>
                <a:cs typeface="DM Sans"/>
                <a:sym typeface="DM Sans"/>
              </a:rPr>
              <a:t>escreve um DataFrame em um arquivo CSV</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to_excel(): </a:t>
            </a:r>
            <a:r>
              <a:rPr lang="pt-BR" sz="1350">
                <a:solidFill>
                  <a:schemeClr val="dk1"/>
                </a:solidFill>
                <a:latin typeface="DM Sans"/>
                <a:ea typeface="DM Sans"/>
                <a:cs typeface="DM Sans"/>
                <a:sym typeface="DM Sans"/>
              </a:rPr>
              <a:t>escreve um DataFrame em um arquivo Excel.</a:t>
            </a:r>
            <a:endParaRPr sz="1350">
              <a:solidFill>
                <a:schemeClr val="dk1"/>
              </a:solidFill>
              <a:latin typeface="DM Sans"/>
              <a:ea typeface="DM Sans"/>
              <a:cs typeface="DM Sans"/>
              <a:sym typeface="DM Sans"/>
            </a:endParaRPr>
          </a:p>
        </p:txBody>
      </p:sp>
      <p:pic>
        <p:nvPicPr>
          <p:cNvPr id="257" name="Google Shape;257;p60"/>
          <p:cNvPicPr preferRelativeResize="0"/>
          <p:nvPr/>
        </p:nvPicPr>
        <p:blipFill>
          <a:blip r:embed="rId5">
            <a:alphaModFix/>
          </a:blip>
          <a:stretch>
            <a:fillRect/>
          </a:stretch>
        </p:blipFill>
        <p:spPr>
          <a:xfrm>
            <a:off x="6056888" y="1296100"/>
            <a:ext cx="2876621" cy="1446175"/>
          </a:xfrm>
          <a:prstGeom prst="rect">
            <a:avLst/>
          </a:prstGeom>
          <a:noFill/>
          <a:ln>
            <a:noFill/>
          </a:ln>
        </p:spPr>
      </p:pic>
      <p:pic>
        <p:nvPicPr>
          <p:cNvPr id="258" name="Google Shape;258;p60"/>
          <p:cNvPicPr preferRelativeResize="0"/>
          <p:nvPr/>
        </p:nvPicPr>
        <p:blipFill>
          <a:blip r:embed="rId6">
            <a:alphaModFix/>
          </a:blip>
          <a:stretch>
            <a:fillRect/>
          </a:stretch>
        </p:blipFill>
        <p:spPr>
          <a:xfrm>
            <a:off x="6056888" y="2965274"/>
            <a:ext cx="2876624" cy="784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Índice e colunas</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9" name="Google Shape;269;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0" name="Google Shape;270;p6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71" name="Google Shape;271;p62"/>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
            </a:r>
            <a:r>
              <a:rPr b="1" lang="pt-BR" sz="1350">
                <a:solidFill>
                  <a:schemeClr val="dk1"/>
                </a:solidFill>
                <a:highlight>
                  <a:srgbClr val="EAFF6A"/>
                </a:highlight>
                <a:latin typeface="DM Sans"/>
                <a:ea typeface="DM Sans"/>
                <a:cs typeface="DM Sans"/>
                <a:sym typeface="DM Sans"/>
              </a:rPr>
              <a:t>index</a:t>
            </a:r>
            <a:r>
              <a:rPr lang="pt-BR" sz="1350">
                <a:solidFill>
                  <a:schemeClr val="dk1"/>
                </a:solidFill>
                <a:latin typeface="DM Sans"/>
                <a:ea typeface="DM Sans"/>
                <a:cs typeface="DM Sans"/>
                <a:sym typeface="DM Sans"/>
              </a:rPr>
              <a:t> é uma sequência de rótulos que identifica exclusivamente cada linha do DataFrame. O índice pode ser numérico, como um array de inteiros, ou pode ser uma sequência de rótulos, como uma lista de strings.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2" name="Google Shape;272;p62"/>
          <p:cNvPicPr preferRelativeResize="0"/>
          <p:nvPr/>
        </p:nvPicPr>
        <p:blipFill>
          <a:blip r:embed="rId5">
            <a:alphaModFix/>
          </a:blip>
          <a:stretch>
            <a:fillRect/>
          </a:stretch>
        </p:blipFill>
        <p:spPr>
          <a:xfrm>
            <a:off x="6674499" y="1111025"/>
            <a:ext cx="1707869" cy="1518115"/>
          </a:xfrm>
          <a:prstGeom prst="rect">
            <a:avLst/>
          </a:prstGeom>
          <a:noFill/>
          <a:ln>
            <a:noFill/>
          </a:ln>
        </p:spPr>
      </p:pic>
      <p:sp>
        <p:nvSpPr>
          <p:cNvPr id="273" name="Google Shape;273;p62"/>
          <p:cNvSpPr/>
          <p:nvPr/>
        </p:nvSpPr>
        <p:spPr>
          <a:xfrm>
            <a:off x="6608022" y="1550534"/>
            <a:ext cx="455700" cy="10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62"/>
          <p:cNvPicPr preferRelativeResize="0"/>
          <p:nvPr/>
        </p:nvPicPr>
        <p:blipFill>
          <a:blip r:embed="rId6">
            <a:alphaModFix/>
          </a:blip>
          <a:stretch>
            <a:fillRect/>
          </a:stretch>
        </p:blipFill>
        <p:spPr>
          <a:xfrm>
            <a:off x="5974875" y="2707200"/>
            <a:ext cx="2987276" cy="154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6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0" name="Google Shape;280;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1" name="Google Shape;281;p6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82" name="Google Shape;282;p63"/>
          <p:cNvSpPr txBox="1"/>
          <p:nvPr/>
        </p:nvSpPr>
        <p:spPr>
          <a:xfrm>
            <a:off x="457725" y="2290650"/>
            <a:ext cx="4213500" cy="251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set_index()</a:t>
            </a:r>
            <a:r>
              <a:rPr lang="pt-BR" sz="1350">
                <a:solidFill>
                  <a:schemeClr val="dk1"/>
                </a:solidFill>
                <a:latin typeface="DM Sans"/>
                <a:ea typeface="DM Sans"/>
                <a:cs typeface="DM Sans"/>
                <a:sym typeface="DM Sans"/>
              </a:rPr>
              <a:t> define uma ou mais colunas existentes como o novo índice do DataFrame.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reset_index()</a:t>
            </a:r>
            <a:r>
              <a:rPr lang="pt-BR" sz="1350">
                <a:solidFill>
                  <a:schemeClr val="dk1"/>
                </a:solidFill>
                <a:latin typeface="DM Sans"/>
                <a:ea typeface="DM Sans"/>
                <a:cs typeface="DM Sans"/>
                <a:sym typeface="DM Sans"/>
              </a:rPr>
              <a:t> remove o índice atual e cria um novo índice numérico, começando do 0</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Utilize o argumento drop=True para remover o index.</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83" name="Google Shape;283;p63"/>
          <p:cNvPicPr preferRelativeResize="0"/>
          <p:nvPr/>
        </p:nvPicPr>
        <p:blipFill>
          <a:blip r:embed="rId5">
            <a:alphaModFix/>
          </a:blip>
          <a:stretch>
            <a:fillRect/>
          </a:stretch>
        </p:blipFill>
        <p:spPr>
          <a:xfrm>
            <a:off x="6404980" y="455650"/>
            <a:ext cx="2180433" cy="1768240"/>
          </a:xfrm>
          <a:prstGeom prst="rect">
            <a:avLst/>
          </a:prstGeom>
          <a:noFill/>
          <a:ln>
            <a:noFill/>
          </a:ln>
        </p:spPr>
      </p:pic>
      <p:pic>
        <p:nvPicPr>
          <p:cNvPr id="284" name="Google Shape;284;p63"/>
          <p:cNvPicPr preferRelativeResize="0"/>
          <p:nvPr/>
        </p:nvPicPr>
        <p:blipFill>
          <a:blip r:embed="rId6">
            <a:alphaModFix/>
          </a:blip>
          <a:stretch>
            <a:fillRect/>
          </a:stretch>
        </p:blipFill>
        <p:spPr>
          <a:xfrm>
            <a:off x="6151244" y="2290650"/>
            <a:ext cx="2687905" cy="1950300"/>
          </a:xfrm>
          <a:prstGeom prst="rect">
            <a:avLst/>
          </a:prstGeom>
          <a:noFill/>
          <a:ln>
            <a:noFill/>
          </a:ln>
        </p:spPr>
      </p:pic>
      <p:sp>
        <p:nvSpPr>
          <p:cNvPr id="285" name="Google Shape;285;p63"/>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6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1" name="Google Shape;291;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2" name="Google Shape;292;p6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Columns</a:t>
            </a:r>
            <a:endParaRPr b="1" sz="4000">
              <a:solidFill>
                <a:schemeClr val="dk1"/>
              </a:solidFill>
              <a:latin typeface="DM Sans"/>
              <a:ea typeface="DM Sans"/>
              <a:cs typeface="DM Sans"/>
              <a:sym typeface="DM Sans"/>
            </a:endParaRPr>
          </a:p>
        </p:txBody>
      </p:sp>
      <p:sp>
        <p:nvSpPr>
          <p:cNvPr id="293" name="Google Shape;293;p64"/>
          <p:cNvSpPr txBox="1"/>
          <p:nvPr/>
        </p:nvSpPr>
        <p:spPr>
          <a:xfrm>
            <a:off x="457725" y="2290650"/>
            <a:ext cx="4213500" cy="25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Atributo </a:t>
            </a:r>
            <a:r>
              <a:rPr b="1" lang="pt-BR" sz="1350">
                <a:solidFill>
                  <a:schemeClr val="dk1"/>
                </a:solidFill>
                <a:highlight>
                  <a:srgbClr val="EAFF6A"/>
                </a:highlight>
                <a:latin typeface="DM Sans"/>
                <a:ea typeface="DM Sans"/>
                <a:cs typeface="DM Sans"/>
                <a:sym typeface="DM Sans"/>
              </a:rPr>
              <a:t>columns </a:t>
            </a:r>
            <a:r>
              <a:rPr lang="pt-BR" sz="1350">
                <a:solidFill>
                  <a:schemeClr val="dk1"/>
                </a:solidFill>
                <a:latin typeface="DM Sans"/>
                <a:ea typeface="DM Sans"/>
                <a:cs typeface="DM Sans"/>
                <a:sym typeface="DM Sans"/>
              </a:rPr>
              <a:t>retorna o nome das colunas do dataframe.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Utilize </a:t>
            </a:r>
            <a:r>
              <a:rPr b="1" lang="pt-BR" sz="1350">
                <a:solidFill>
                  <a:schemeClr val="dk1"/>
                </a:solidFill>
                <a:latin typeface="DM Sans"/>
                <a:ea typeface="DM Sans"/>
                <a:cs typeface="DM Sans"/>
                <a:sym typeface="DM Sans"/>
              </a:rPr>
              <a:t>colchetes </a:t>
            </a:r>
            <a:r>
              <a:rPr lang="pt-BR" sz="1350">
                <a:solidFill>
                  <a:schemeClr val="dk1"/>
                </a:solidFill>
                <a:latin typeface="DM Sans"/>
                <a:ea typeface="DM Sans"/>
                <a:cs typeface="DM Sans"/>
                <a:sym typeface="DM Sans"/>
              </a:rPr>
              <a:t>para criar novas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94" name="Google Shape;294;p64"/>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5" name="Google Shape;295;p64"/>
          <p:cNvPicPr preferRelativeResize="0"/>
          <p:nvPr/>
        </p:nvPicPr>
        <p:blipFill>
          <a:blip r:embed="rId5">
            <a:alphaModFix/>
          </a:blip>
          <a:stretch>
            <a:fillRect/>
          </a:stretch>
        </p:blipFill>
        <p:spPr>
          <a:xfrm>
            <a:off x="6097803" y="882620"/>
            <a:ext cx="2794801" cy="934163"/>
          </a:xfrm>
          <a:prstGeom prst="rect">
            <a:avLst/>
          </a:prstGeom>
          <a:noFill/>
          <a:ln>
            <a:noFill/>
          </a:ln>
        </p:spPr>
      </p:pic>
      <p:pic>
        <p:nvPicPr>
          <p:cNvPr id="296" name="Google Shape;296;p64"/>
          <p:cNvPicPr preferRelativeResize="0"/>
          <p:nvPr/>
        </p:nvPicPr>
        <p:blipFill>
          <a:blip r:embed="rId6">
            <a:alphaModFix/>
          </a:blip>
          <a:stretch>
            <a:fillRect/>
          </a:stretch>
        </p:blipFill>
        <p:spPr>
          <a:xfrm>
            <a:off x="6209445" y="1928700"/>
            <a:ext cx="2691309" cy="2167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Filtros, loc e iloc</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7" name="Google Shape;307;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8" name="Google Shape;308;p6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Filtros</a:t>
            </a:r>
            <a:endParaRPr b="1" sz="4000">
              <a:solidFill>
                <a:schemeClr val="dk1"/>
              </a:solidFill>
              <a:latin typeface="DM Sans"/>
              <a:ea typeface="DM Sans"/>
              <a:cs typeface="DM Sans"/>
              <a:sym typeface="DM Sans"/>
            </a:endParaRPr>
          </a:p>
        </p:txBody>
      </p:sp>
      <p:sp>
        <p:nvSpPr>
          <p:cNvPr id="309" name="Google Shape;309;p66"/>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Filtrar dados com base em uma condição booleana. </a:t>
            </a:r>
            <a:r>
              <a:rPr b="1" lang="pt-BR" sz="1350">
                <a:solidFill>
                  <a:schemeClr val="dk1"/>
                </a:solidFill>
                <a:latin typeface="DM Sans"/>
                <a:ea typeface="DM Sans"/>
                <a:cs typeface="DM Sans"/>
                <a:sym typeface="DM Sans"/>
              </a:rPr>
              <a:t>A condição é uma série booleana que tem o mesmo comprimento que o DataFrame e é usada para selecionar as linhas que satisfazem a condição.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0" name="Google Shape;310;p66"/>
          <p:cNvPicPr preferRelativeResize="0"/>
          <p:nvPr/>
        </p:nvPicPr>
        <p:blipFill>
          <a:blip r:embed="rId5">
            <a:alphaModFix/>
          </a:blip>
          <a:stretch>
            <a:fillRect/>
          </a:stretch>
        </p:blipFill>
        <p:spPr>
          <a:xfrm>
            <a:off x="6216375" y="388775"/>
            <a:ext cx="2232825" cy="1725925"/>
          </a:xfrm>
          <a:prstGeom prst="rect">
            <a:avLst/>
          </a:prstGeom>
          <a:noFill/>
          <a:ln>
            <a:noFill/>
          </a:ln>
        </p:spPr>
      </p:pic>
      <p:pic>
        <p:nvPicPr>
          <p:cNvPr id="311" name="Google Shape;311;p66"/>
          <p:cNvPicPr preferRelativeResize="0"/>
          <p:nvPr/>
        </p:nvPicPr>
        <p:blipFill>
          <a:blip r:embed="rId6">
            <a:alphaModFix/>
          </a:blip>
          <a:stretch>
            <a:fillRect/>
          </a:stretch>
        </p:blipFill>
        <p:spPr>
          <a:xfrm>
            <a:off x="6216373" y="2114700"/>
            <a:ext cx="1862125" cy="1461350"/>
          </a:xfrm>
          <a:prstGeom prst="rect">
            <a:avLst/>
          </a:prstGeom>
          <a:noFill/>
          <a:ln>
            <a:noFill/>
          </a:ln>
        </p:spPr>
      </p:pic>
      <p:pic>
        <p:nvPicPr>
          <p:cNvPr id="312" name="Google Shape;312;p66"/>
          <p:cNvPicPr preferRelativeResize="0"/>
          <p:nvPr/>
        </p:nvPicPr>
        <p:blipFill>
          <a:blip r:embed="rId7">
            <a:alphaModFix/>
          </a:blip>
          <a:stretch>
            <a:fillRect/>
          </a:stretch>
        </p:blipFill>
        <p:spPr>
          <a:xfrm>
            <a:off x="6216375" y="3605875"/>
            <a:ext cx="1329625" cy="10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8" name="Google Shape;318;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9" name="Google Shape;319;p6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320" name="Google Shape;320;p67"/>
          <p:cNvSpPr txBox="1"/>
          <p:nvPr/>
        </p:nvSpPr>
        <p:spPr>
          <a:xfrm>
            <a:off x="457725" y="2290650"/>
            <a:ext cx="42135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segundo parâmetro</a:t>
            </a:r>
            <a:r>
              <a:rPr lang="pt-BR" sz="1350">
                <a:solidFill>
                  <a:schemeClr val="dk1"/>
                </a:solidFill>
                <a:latin typeface="DM Sans"/>
                <a:ea typeface="DM Sans"/>
                <a:cs typeface="DM Sans"/>
                <a:sym typeface="DM Sans"/>
              </a:rPr>
              <a:t>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21" name="Google Shape;321;p67"/>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22" name="Google Shape;322;p67"/>
          <p:cNvPicPr preferRelativeResize="0"/>
          <p:nvPr/>
        </p:nvPicPr>
        <p:blipFill>
          <a:blip r:embed="rId6">
            <a:alphaModFix/>
          </a:blip>
          <a:stretch>
            <a:fillRect/>
          </a:stretch>
        </p:blipFill>
        <p:spPr>
          <a:xfrm>
            <a:off x="6216375" y="636825"/>
            <a:ext cx="2046850" cy="1183725"/>
          </a:xfrm>
          <a:prstGeom prst="rect">
            <a:avLst/>
          </a:prstGeom>
          <a:noFill/>
          <a:ln>
            <a:noFill/>
          </a:ln>
        </p:spPr>
      </p:pic>
      <p:pic>
        <p:nvPicPr>
          <p:cNvPr id="323" name="Google Shape;323;p67"/>
          <p:cNvPicPr preferRelativeResize="0"/>
          <p:nvPr/>
        </p:nvPicPr>
        <p:blipFill>
          <a:blip r:embed="rId7">
            <a:alphaModFix/>
          </a:blip>
          <a:stretch>
            <a:fillRect/>
          </a:stretch>
        </p:blipFill>
        <p:spPr>
          <a:xfrm>
            <a:off x="6191012" y="2104325"/>
            <a:ext cx="2608375" cy="121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74" name="Google Shape;174;p5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75" name="Google Shape;175;p5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9" name="Google Shape;329;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0" name="Google Shape;330;p6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iloc</a:t>
            </a:r>
            <a:endParaRPr b="1" sz="4000">
              <a:solidFill>
                <a:schemeClr val="dk1"/>
              </a:solidFill>
              <a:latin typeface="DM Sans"/>
              <a:ea typeface="DM Sans"/>
              <a:cs typeface="DM Sans"/>
              <a:sym typeface="DM Sans"/>
            </a:endParaRPr>
          </a:p>
        </p:txBody>
      </p:sp>
      <p:sp>
        <p:nvSpPr>
          <p:cNvPr id="331" name="Google Shape;331;p68"/>
          <p:cNvSpPr txBox="1"/>
          <p:nvPr/>
        </p:nvSpPr>
        <p:spPr>
          <a:xfrm>
            <a:off x="457725" y="1970050"/>
            <a:ext cx="49041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primeiro parâmetro 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segundo parâmetro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332" name="Google Shape;332;p68"/>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33" name="Google Shape;333;p68"/>
          <p:cNvPicPr preferRelativeResize="0"/>
          <p:nvPr/>
        </p:nvPicPr>
        <p:blipFill>
          <a:blip r:embed="rId6">
            <a:alphaModFix/>
          </a:blip>
          <a:stretch>
            <a:fillRect/>
          </a:stretch>
        </p:blipFill>
        <p:spPr>
          <a:xfrm>
            <a:off x="6216377" y="560511"/>
            <a:ext cx="1730592" cy="1152120"/>
          </a:xfrm>
          <a:prstGeom prst="rect">
            <a:avLst/>
          </a:prstGeom>
          <a:noFill/>
          <a:ln>
            <a:noFill/>
          </a:ln>
        </p:spPr>
      </p:pic>
      <p:pic>
        <p:nvPicPr>
          <p:cNvPr id="334" name="Google Shape;334;p68"/>
          <p:cNvPicPr preferRelativeResize="0"/>
          <p:nvPr/>
        </p:nvPicPr>
        <p:blipFill>
          <a:blip r:embed="rId7">
            <a:alphaModFix/>
          </a:blip>
          <a:stretch>
            <a:fillRect/>
          </a:stretch>
        </p:blipFill>
        <p:spPr>
          <a:xfrm>
            <a:off x="6306757" y="2011200"/>
            <a:ext cx="1844420" cy="129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Analisando o DataFrame</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5" name="Google Shape;345;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6" name="Google Shape;346;p7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Info</a:t>
            </a:r>
            <a:endParaRPr b="1" sz="4000">
              <a:solidFill>
                <a:schemeClr val="dk1"/>
              </a:solidFill>
              <a:latin typeface="DM Sans"/>
              <a:ea typeface="DM Sans"/>
              <a:cs typeface="DM Sans"/>
              <a:sym typeface="DM Sans"/>
            </a:endParaRPr>
          </a:p>
        </p:txBody>
      </p:sp>
      <p:sp>
        <p:nvSpPr>
          <p:cNvPr id="347" name="Google Shape;347;p70"/>
          <p:cNvSpPr txBox="1"/>
          <p:nvPr/>
        </p:nvSpPr>
        <p:spPr>
          <a:xfrm>
            <a:off x="457725" y="1970050"/>
            <a:ext cx="490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fornece informações básicas sobre um DataFrame, como:</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número de linhas e colunas;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tipo de dados de cada coluna;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quantidade de memória utilizada;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 quantidade de valores ausentes em cada 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48" name="Google Shape;348;p70"/>
          <p:cNvPicPr preferRelativeResize="0"/>
          <p:nvPr/>
        </p:nvPicPr>
        <p:blipFill>
          <a:blip r:embed="rId5">
            <a:alphaModFix/>
          </a:blip>
          <a:stretch>
            <a:fillRect/>
          </a:stretch>
        </p:blipFill>
        <p:spPr>
          <a:xfrm>
            <a:off x="6136027" y="343175"/>
            <a:ext cx="2683948" cy="4056776"/>
          </a:xfrm>
          <a:prstGeom prst="rect">
            <a:avLst/>
          </a:prstGeom>
          <a:noFill/>
          <a:ln>
            <a:noFill/>
          </a:ln>
        </p:spPr>
      </p:pic>
      <p:pic>
        <p:nvPicPr>
          <p:cNvPr id="349" name="Google Shape;349;p70"/>
          <p:cNvPicPr preferRelativeResize="0"/>
          <p:nvPr/>
        </p:nvPicPr>
        <p:blipFill>
          <a:blip r:embed="rId6">
            <a:alphaModFix/>
          </a:blip>
          <a:stretch>
            <a:fillRect/>
          </a:stretch>
        </p:blipFill>
        <p:spPr>
          <a:xfrm>
            <a:off x="457725" y="3856420"/>
            <a:ext cx="3926753" cy="700405"/>
          </a:xfrm>
          <a:prstGeom prst="rect">
            <a:avLst/>
          </a:prstGeom>
          <a:noFill/>
          <a:ln>
            <a:noFill/>
          </a:ln>
        </p:spPr>
      </p:pic>
      <p:pic>
        <p:nvPicPr>
          <p:cNvPr id="350" name="Google Shape;350;p70"/>
          <p:cNvPicPr preferRelativeResize="0"/>
          <p:nvPr/>
        </p:nvPicPr>
        <p:blipFill>
          <a:blip r:embed="rId7">
            <a:alphaModFix/>
          </a:blip>
          <a:stretch>
            <a:fillRect/>
          </a:stretch>
        </p:blipFill>
        <p:spPr>
          <a:xfrm>
            <a:off x="4512363" y="3837174"/>
            <a:ext cx="1206138" cy="73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7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6" name="Google Shape;356;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7" name="Google Shape;357;p7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Describe</a:t>
            </a:r>
            <a:endParaRPr b="1" sz="4000">
              <a:solidFill>
                <a:schemeClr val="dk1"/>
              </a:solidFill>
              <a:latin typeface="DM Sans"/>
              <a:ea typeface="DM Sans"/>
              <a:cs typeface="DM Sans"/>
              <a:sym typeface="DM Sans"/>
            </a:endParaRPr>
          </a:p>
        </p:txBody>
      </p:sp>
      <p:sp>
        <p:nvSpPr>
          <p:cNvPr id="358" name="Google Shape;358;p71"/>
          <p:cNvSpPr txBox="1"/>
          <p:nvPr/>
        </p:nvSpPr>
        <p:spPr>
          <a:xfrm>
            <a:off x="457725" y="1970050"/>
            <a:ext cx="3840000" cy="24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Função que </a:t>
            </a:r>
            <a:r>
              <a:rPr b="1" lang="pt-BR" sz="1350">
                <a:solidFill>
                  <a:schemeClr val="dk1"/>
                </a:solidFill>
                <a:highlight>
                  <a:srgbClr val="EAFF6A"/>
                </a:highlight>
                <a:latin typeface="DM Sans"/>
                <a:ea typeface="DM Sans"/>
                <a:cs typeface="DM Sans"/>
                <a:sym typeface="DM Sans"/>
              </a:rPr>
              <a:t>fornece estatísticas descritivas sobre um DataFrame,</a:t>
            </a:r>
            <a:r>
              <a:rPr lang="pt-BR" sz="1350">
                <a:solidFill>
                  <a:schemeClr val="dk1"/>
                </a:solidFill>
                <a:latin typeface="DM Sans"/>
                <a:ea typeface="DM Sans"/>
                <a:cs typeface="DM Sans"/>
                <a:sym typeface="DM Sans"/>
              </a:rPr>
              <a:t> como: a média, mediana, desvio padrão, valor mínimo, valor máximo, contagem de valores não nulos, a distribuição dos dados de cada coluna numérica.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A função</a:t>
            </a:r>
            <a:r>
              <a:rPr b="1" lang="pt-BR" sz="1350">
                <a:solidFill>
                  <a:schemeClr val="dk1"/>
                </a:solidFill>
                <a:highlight>
                  <a:srgbClr val="EAFF6A"/>
                </a:highlight>
                <a:latin typeface="DM Sans"/>
                <a:ea typeface="DM Sans"/>
                <a:cs typeface="DM Sans"/>
                <a:sym typeface="DM Sans"/>
              </a:rPr>
              <a:t> "round()" é usada para arredondar os valores em um DataFrame</a:t>
            </a:r>
            <a:r>
              <a:rPr lang="pt-BR" sz="1350">
                <a:solidFill>
                  <a:schemeClr val="dk1"/>
                </a:solidFill>
                <a:latin typeface="DM Sans"/>
                <a:ea typeface="DM Sans"/>
                <a:cs typeface="DM Sans"/>
                <a:sym typeface="DM Sans"/>
              </a:rPr>
              <a:t> para um determinado número de casas decimais.</a:t>
            </a:r>
            <a:endParaRPr sz="1350">
              <a:solidFill>
                <a:schemeClr val="dk1"/>
              </a:solidFill>
              <a:latin typeface="DM Sans"/>
              <a:ea typeface="DM Sans"/>
              <a:cs typeface="DM Sans"/>
              <a:sym typeface="DM Sans"/>
            </a:endParaRPr>
          </a:p>
        </p:txBody>
      </p:sp>
      <p:pic>
        <p:nvPicPr>
          <p:cNvPr id="359" name="Google Shape;359;p71"/>
          <p:cNvPicPr preferRelativeResize="0"/>
          <p:nvPr/>
        </p:nvPicPr>
        <p:blipFill>
          <a:blip r:embed="rId5">
            <a:alphaModFix/>
          </a:blip>
          <a:stretch>
            <a:fillRect/>
          </a:stretch>
        </p:blipFill>
        <p:spPr>
          <a:xfrm>
            <a:off x="4459125" y="1816775"/>
            <a:ext cx="4503026" cy="19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Valores ausentes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ou missing values?</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3" title="imagen decorativa"/>
          <p:cNvPicPr preferRelativeResize="0"/>
          <p:nvPr/>
        </p:nvPicPr>
        <p:blipFill rotWithShape="1">
          <a:blip r:embed="rId3">
            <a:alphaModFix/>
          </a:blip>
          <a:srcRect b="80" l="19552" r="37720" t="-80"/>
          <a:stretch/>
        </p:blipFill>
        <p:spPr>
          <a:xfrm>
            <a:off x="5846695" y="0"/>
            <a:ext cx="3297306" cy="5143501"/>
          </a:xfrm>
          <a:prstGeom prst="rect">
            <a:avLst/>
          </a:prstGeom>
          <a:noFill/>
          <a:ln>
            <a:noFill/>
          </a:ln>
        </p:spPr>
      </p:pic>
      <p:pic>
        <p:nvPicPr>
          <p:cNvPr id="370" name="Google Shape;370;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1" name="Google Shape;371;p7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372" name="Google Shape;372;p73"/>
          <p:cNvSpPr txBox="1"/>
          <p:nvPr/>
        </p:nvSpPr>
        <p:spPr>
          <a:xfrm>
            <a:off x="457725" y="1970050"/>
            <a:ext cx="49041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"missing values" (valores ausentes)</a:t>
            </a:r>
            <a:r>
              <a:rPr lang="pt-BR" sz="1350">
                <a:solidFill>
                  <a:schemeClr val="dk1"/>
                </a:solidFill>
                <a:latin typeface="DM Sans"/>
                <a:ea typeface="DM Sans"/>
                <a:cs typeface="DM Sans"/>
                <a:sym typeface="DM Sans"/>
              </a:rPr>
              <a:t> referem-se a valores que não estão presentes em um conjunto de dados, geralmente indicados por um valor especial, como "NaN" (not a number) ou "None".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Os valores ausentes podem ocorrer por vários motivos, como erros de coleta de dados, problemas técnicos ou simplesmente porque o valor é desconhecido.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7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8" name="Google Shape;378;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9" name="Google Shape;379;p74"/>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isnull</a:t>
            </a:r>
            <a:endParaRPr b="1" sz="4000">
              <a:solidFill>
                <a:schemeClr val="dk1"/>
              </a:solidFill>
              <a:latin typeface="DM Sans"/>
              <a:ea typeface="DM Sans"/>
              <a:cs typeface="DM Sans"/>
              <a:sym typeface="DM Sans"/>
            </a:endParaRPr>
          </a:p>
        </p:txBody>
      </p:sp>
      <p:sp>
        <p:nvSpPr>
          <p:cNvPr id="380" name="Google Shape;380;p74"/>
          <p:cNvSpPr txBox="1"/>
          <p:nvPr/>
        </p:nvSpPr>
        <p:spPr>
          <a:xfrm>
            <a:off x="457725" y="2370875"/>
            <a:ext cx="4256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isnull()</a:t>
            </a:r>
            <a:r>
              <a:rPr lang="pt-BR" sz="1350">
                <a:solidFill>
                  <a:schemeClr val="dk1"/>
                </a:solidFill>
                <a:latin typeface="DM Sans"/>
                <a:ea typeface="DM Sans"/>
                <a:cs typeface="DM Sans"/>
                <a:sym typeface="DM Sans"/>
              </a:rPr>
              <a:t> é usada para identificar os valores ausentes em um DataFrame.  retorna um DataFrame booleano do mesmo tamanho do DataFrame original, onde cada elemento é "True" se o valor for ausente (NaN) e "False" caso contrário.</a:t>
            </a:r>
            <a:endParaRPr sz="1350">
              <a:solidFill>
                <a:schemeClr val="dk1"/>
              </a:solidFill>
              <a:latin typeface="DM Sans"/>
              <a:ea typeface="DM Sans"/>
              <a:cs typeface="DM Sans"/>
              <a:sym typeface="DM Sans"/>
            </a:endParaRPr>
          </a:p>
        </p:txBody>
      </p:sp>
      <p:pic>
        <p:nvPicPr>
          <p:cNvPr id="381" name="Google Shape;381;p74"/>
          <p:cNvPicPr preferRelativeResize="0"/>
          <p:nvPr/>
        </p:nvPicPr>
        <p:blipFill>
          <a:blip r:embed="rId5">
            <a:alphaModFix/>
          </a:blip>
          <a:stretch>
            <a:fillRect/>
          </a:stretch>
        </p:blipFill>
        <p:spPr>
          <a:xfrm>
            <a:off x="6008725" y="1077870"/>
            <a:ext cx="2972962" cy="1355868"/>
          </a:xfrm>
          <a:prstGeom prst="rect">
            <a:avLst/>
          </a:prstGeom>
          <a:noFill/>
          <a:ln>
            <a:noFill/>
          </a:ln>
        </p:spPr>
      </p:pic>
      <p:pic>
        <p:nvPicPr>
          <p:cNvPr id="382" name="Google Shape;382;p74"/>
          <p:cNvPicPr preferRelativeResize="0"/>
          <p:nvPr/>
        </p:nvPicPr>
        <p:blipFill>
          <a:blip r:embed="rId6">
            <a:alphaModFix/>
          </a:blip>
          <a:stretch>
            <a:fillRect/>
          </a:stretch>
        </p:blipFill>
        <p:spPr>
          <a:xfrm>
            <a:off x="6365413" y="2571750"/>
            <a:ext cx="2259562" cy="16793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8" name="Google Shape;388;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9" name="Google Shape;389;p75"/>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dropna</a:t>
            </a:r>
            <a:endParaRPr b="1" sz="4000">
              <a:solidFill>
                <a:schemeClr val="dk1"/>
              </a:solidFill>
              <a:latin typeface="DM Sans"/>
              <a:ea typeface="DM Sans"/>
              <a:cs typeface="DM Sans"/>
              <a:sym typeface="DM Sans"/>
            </a:endParaRPr>
          </a:p>
        </p:txBody>
      </p:sp>
      <p:sp>
        <p:nvSpPr>
          <p:cNvPr id="390" name="Google Shape;390;p75"/>
          <p:cNvSpPr txBox="1"/>
          <p:nvPr/>
        </p:nvSpPr>
        <p:spPr>
          <a:xfrm>
            <a:off x="457725" y="2370875"/>
            <a:ext cx="42561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dropna() </a:t>
            </a:r>
            <a:r>
              <a:rPr lang="pt-BR" sz="1350">
                <a:solidFill>
                  <a:schemeClr val="dk1"/>
                </a:solidFill>
                <a:latin typeface="DM Sans"/>
                <a:ea typeface="DM Sans"/>
                <a:cs typeface="DM Sans"/>
                <a:sym typeface="DM Sans"/>
              </a:rPr>
              <a:t>é usado para eliminar linhas ou colunas inteiras que contenham valores ausentes.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Veremos mais sobre missing values no decorrer do curso!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91" name="Google Shape;391;p75"/>
          <p:cNvPicPr preferRelativeResize="0"/>
          <p:nvPr/>
        </p:nvPicPr>
        <p:blipFill>
          <a:blip r:embed="rId5">
            <a:alphaModFix/>
          </a:blip>
          <a:stretch>
            <a:fillRect/>
          </a:stretch>
        </p:blipFill>
        <p:spPr>
          <a:xfrm>
            <a:off x="6016624" y="1219076"/>
            <a:ext cx="2904376" cy="1102294"/>
          </a:xfrm>
          <a:prstGeom prst="rect">
            <a:avLst/>
          </a:prstGeom>
          <a:noFill/>
          <a:ln>
            <a:noFill/>
          </a:ln>
        </p:spPr>
      </p:pic>
      <p:pic>
        <p:nvPicPr>
          <p:cNvPr id="392" name="Google Shape;392;p75"/>
          <p:cNvPicPr preferRelativeResize="0"/>
          <p:nvPr/>
        </p:nvPicPr>
        <p:blipFill>
          <a:blip r:embed="rId6">
            <a:alphaModFix/>
          </a:blip>
          <a:stretch>
            <a:fillRect/>
          </a:stretch>
        </p:blipFill>
        <p:spPr>
          <a:xfrm>
            <a:off x="5975471" y="2459450"/>
            <a:ext cx="2986680" cy="16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97" name="Google Shape;397;p7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98" name="Google Shape;398;p7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99" name="Google Shape;399;p7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7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05" name="Google Shape;405;p7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06" name="Google Shape;406;p7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81" name="Google Shape;181;p51"/>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182" name="Google Shape;182;p51"/>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183" name="Google Shape;183;p51"/>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84" name="Google Shape;184;p51"/>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85" name="Google Shape;185;p51"/>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86" name="Google Shape;186;p51"/>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9"/>
          <p:cNvSpPr/>
          <p:nvPr/>
        </p:nvSpPr>
        <p:spPr>
          <a:xfrm>
            <a:off x="491825" y="1518675"/>
            <a:ext cx="4080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9"/>
          <p:cNvSpPr/>
          <p:nvPr/>
        </p:nvSpPr>
        <p:spPr>
          <a:xfrm>
            <a:off x="491825" y="1990675"/>
            <a:ext cx="167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7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9" name="Google Shape;419;p7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0" name="Google Shape;420;p79"/>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1" name="Google Shape;421;p79"/>
          <p:cNvSpPr txBox="1"/>
          <p:nvPr/>
        </p:nvSpPr>
        <p:spPr>
          <a:xfrm>
            <a:off x="457725" y="2370875"/>
            <a:ext cx="4256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 Pandas oferece uma variedade de funções para trabalhar com strings em colunas de um DataFrame. Essas funções são chamadas de métodos de string e podem ser usadas para realizar operações de manipulação de strings em uma ou mais colunas do DataFrame. Muito semelhante às operações que já estudamos.</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8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7" name="Google Shape;427;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8" name="Google Shape;428;p80"/>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9" name="Google Shape;429;p80"/>
          <p:cNvSpPr txBox="1"/>
          <p:nvPr/>
        </p:nvSpPr>
        <p:spPr>
          <a:xfrm>
            <a:off x="457725" y="2370875"/>
            <a:ext cx="5252100" cy="16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str.len():</a:t>
            </a:r>
            <a:r>
              <a:rPr lang="pt-BR" sz="1200">
                <a:solidFill>
                  <a:schemeClr val="dk1"/>
                </a:solidFill>
                <a:latin typeface="DM Sans"/>
                <a:ea typeface="DM Sans"/>
                <a:cs typeface="DM Sans"/>
                <a:sym typeface="DM Sans"/>
              </a:rPr>
              <a:t> retorna o comprimento de cada elemento da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str.lower() e str.upper():</a:t>
            </a:r>
            <a:r>
              <a:rPr lang="pt-BR" sz="1200">
                <a:solidFill>
                  <a:schemeClr val="dk1"/>
                </a:solidFill>
                <a:latin typeface="DM Sans"/>
                <a:ea typeface="DM Sans"/>
                <a:cs typeface="DM Sans"/>
                <a:sym typeface="DM Sans"/>
              </a:rPr>
              <a:t> converte todas as letras em minúsculas ou maiúsculas, respectivamente.</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30" name="Google Shape;430;p80"/>
          <p:cNvPicPr preferRelativeResize="0"/>
          <p:nvPr/>
        </p:nvPicPr>
        <p:blipFill>
          <a:blip r:embed="rId5">
            <a:alphaModFix/>
          </a:blip>
          <a:stretch>
            <a:fillRect/>
          </a:stretch>
        </p:blipFill>
        <p:spPr>
          <a:xfrm>
            <a:off x="6044887" y="291607"/>
            <a:ext cx="1472379" cy="1101793"/>
          </a:xfrm>
          <a:prstGeom prst="rect">
            <a:avLst/>
          </a:prstGeom>
          <a:noFill/>
          <a:ln>
            <a:noFill/>
          </a:ln>
        </p:spPr>
      </p:pic>
      <p:pic>
        <p:nvPicPr>
          <p:cNvPr id="431" name="Google Shape;431;p80"/>
          <p:cNvPicPr preferRelativeResize="0"/>
          <p:nvPr/>
        </p:nvPicPr>
        <p:blipFill>
          <a:blip r:embed="rId6">
            <a:alphaModFix/>
          </a:blip>
          <a:stretch>
            <a:fillRect/>
          </a:stretch>
        </p:blipFill>
        <p:spPr>
          <a:xfrm>
            <a:off x="5945420" y="1536075"/>
            <a:ext cx="3099530" cy="1500193"/>
          </a:xfrm>
          <a:prstGeom prst="rect">
            <a:avLst/>
          </a:prstGeom>
          <a:noFill/>
          <a:ln>
            <a:noFill/>
          </a:ln>
        </p:spPr>
      </p:pic>
      <p:pic>
        <p:nvPicPr>
          <p:cNvPr id="432" name="Google Shape;432;p80"/>
          <p:cNvPicPr preferRelativeResize="0"/>
          <p:nvPr/>
        </p:nvPicPr>
        <p:blipFill rotWithShape="1">
          <a:blip r:embed="rId7">
            <a:alphaModFix/>
          </a:blip>
          <a:srcRect b="6094" l="0" r="0" t="0"/>
          <a:stretch/>
        </p:blipFill>
        <p:spPr>
          <a:xfrm>
            <a:off x="5945425" y="3240324"/>
            <a:ext cx="3099525" cy="1370863"/>
          </a:xfrm>
          <a:prstGeom prst="rect">
            <a:avLst/>
          </a:prstGeom>
          <a:noFill/>
          <a:ln>
            <a:noFill/>
          </a:ln>
        </p:spPr>
      </p:pic>
      <p:pic>
        <p:nvPicPr>
          <p:cNvPr id="433" name="Google Shape;433;p80"/>
          <p:cNvPicPr preferRelativeResize="0"/>
          <p:nvPr/>
        </p:nvPicPr>
        <p:blipFill>
          <a:blip r:embed="rId8">
            <a:alphaModFix/>
          </a:blip>
          <a:stretch>
            <a:fillRect/>
          </a:stretch>
        </p:blipFill>
        <p:spPr>
          <a:xfrm>
            <a:off x="3768787" y="3375486"/>
            <a:ext cx="1606426" cy="14833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39" name="Google Shape;439;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0" name="Google Shape;440;p81"/>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41" name="Google Shape;441;p81"/>
          <p:cNvSpPr txBox="1"/>
          <p:nvPr/>
        </p:nvSpPr>
        <p:spPr>
          <a:xfrm>
            <a:off x="452075" y="2295850"/>
            <a:ext cx="5252100" cy="189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str.replace(): </a:t>
            </a:r>
            <a:r>
              <a:rPr lang="pt-BR" sz="1200">
                <a:solidFill>
                  <a:schemeClr val="dk1"/>
                </a:solidFill>
                <a:latin typeface="DM Sans"/>
                <a:ea typeface="DM Sans"/>
                <a:cs typeface="DM Sans"/>
                <a:sym typeface="DM Sans"/>
              </a:rPr>
              <a:t>substitui um valor por outro em uma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str.contains(): </a:t>
            </a:r>
            <a:r>
              <a:rPr lang="pt-BR" sz="1200">
                <a:solidFill>
                  <a:schemeClr val="dk1"/>
                </a:solidFill>
                <a:latin typeface="DM Sans"/>
                <a:ea typeface="DM Sans"/>
                <a:cs typeface="DM Sans"/>
                <a:sym typeface="DM Sans"/>
              </a:rPr>
              <a:t>verifica se uma string específica está presente em uma coluna de string e retorna uma série booleana.</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str.split():</a:t>
            </a:r>
            <a:r>
              <a:rPr lang="pt-BR" sz="1200">
                <a:solidFill>
                  <a:schemeClr val="dk1"/>
                </a:solidFill>
                <a:latin typeface="DM Sans"/>
                <a:ea typeface="DM Sans"/>
                <a:cs typeface="DM Sans"/>
                <a:sym typeface="DM Sans"/>
              </a:rPr>
              <a:t> divide uma string em substrings com base em um separador e retorna uma série de listas.</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42" name="Google Shape;442;p81"/>
          <p:cNvPicPr preferRelativeResize="0"/>
          <p:nvPr/>
        </p:nvPicPr>
        <p:blipFill>
          <a:blip r:embed="rId5">
            <a:alphaModFix/>
          </a:blip>
          <a:stretch>
            <a:fillRect/>
          </a:stretch>
        </p:blipFill>
        <p:spPr>
          <a:xfrm>
            <a:off x="3834188" y="3597300"/>
            <a:ext cx="1475637" cy="1362550"/>
          </a:xfrm>
          <a:prstGeom prst="rect">
            <a:avLst/>
          </a:prstGeom>
          <a:noFill/>
          <a:ln>
            <a:noFill/>
          </a:ln>
        </p:spPr>
      </p:pic>
      <p:pic>
        <p:nvPicPr>
          <p:cNvPr id="443" name="Google Shape;443;p81"/>
          <p:cNvPicPr preferRelativeResize="0"/>
          <p:nvPr/>
        </p:nvPicPr>
        <p:blipFill>
          <a:blip r:embed="rId6">
            <a:alphaModFix/>
          </a:blip>
          <a:stretch>
            <a:fillRect/>
          </a:stretch>
        </p:blipFill>
        <p:spPr>
          <a:xfrm>
            <a:off x="6037100" y="1885462"/>
            <a:ext cx="2694644" cy="1236501"/>
          </a:xfrm>
          <a:prstGeom prst="rect">
            <a:avLst/>
          </a:prstGeom>
          <a:noFill/>
          <a:ln>
            <a:noFill/>
          </a:ln>
        </p:spPr>
      </p:pic>
      <p:pic>
        <p:nvPicPr>
          <p:cNvPr id="444" name="Google Shape;444;p81"/>
          <p:cNvPicPr preferRelativeResize="0"/>
          <p:nvPr/>
        </p:nvPicPr>
        <p:blipFill>
          <a:blip r:embed="rId7">
            <a:alphaModFix/>
          </a:blip>
          <a:stretch>
            <a:fillRect/>
          </a:stretch>
        </p:blipFill>
        <p:spPr>
          <a:xfrm>
            <a:off x="6037100" y="3230849"/>
            <a:ext cx="2793700" cy="1236501"/>
          </a:xfrm>
          <a:prstGeom prst="rect">
            <a:avLst/>
          </a:prstGeom>
          <a:noFill/>
          <a:ln>
            <a:noFill/>
          </a:ln>
        </p:spPr>
      </p:pic>
      <p:pic>
        <p:nvPicPr>
          <p:cNvPr id="445" name="Google Shape;445;p81"/>
          <p:cNvPicPr preferRelativeResize="0"/>
          <p:nvPr/>
        </p:nvPicPr>
        <p:blipFill>
          <a:blip r:embed="rId8">
            <a:alphaModFix/>
          </a:blip>
          <a:stretch>
            <a:fillRect/>
          </a:stretch>
        </p:blipFill>
        <p:spPr>
          <a:xfrm>
            <a:off x="6098306" y="738700"/>
            <a:ext cx="2082380" cy="1037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82"/>
          <p:cNvGrpSpPr/>
          <p:nvPr/>
        </p:nvGrpSpPr>
        <p:grpSpPr>
          <a:xfrm>
            <a:off x="4202551" y="1527661"/>
            <a:ext cx="738900" cy="738974"/>
            <a:chOff x="974706" y="2467173"/>
            <a:chExt cx="738900" cy="738900"/>
          </a:xfrm>
        </p:grpSpPr>
        <p:sp>
          <p:nvSpPr>
            <p:cNvPr id="451" name="Google Shape;451;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53" name="Google Shape;453;p82"/>
          <p:cNvSpPr txBox="1"/>
          <p:nvPr/>
        </p:nvSpPr>
        <p:spPr>
          <a:xfrm>
            <a:off x="1523600" y="24242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454" name="Google Shape;454;p8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a:t>
            </a:r>
            <a:r>
              <a:rPr b="1" lang="pt-BR" sz="2000">
                <a:solidFill>
                  <a:srgbClr val="999999"/>
                </a:solidFill>
                <a:latin typeface="DM Sans"/>
                <a:ea typeface="DM Sans"/>
                <a:cs typeface="DM Sans"/>
                <a:sym typeface="DM Sans"/>
              </a:rPr>
              <a:t>0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83"/>
          <p:cNvGrpSpPr/>
          <p:nvPr/>
        </p:nvGrpSpPr>
        <p:grpSpPr>
          <a:xfrm>
            <a:off x="501452" y="483061"/>
            <a:ext cx="401518" cy="401518"/>
            <a:chOff x="974706" y="2467173"/>
            <a:chExt cx="738900" cy="738900"/>
          </a:xfrm>
        </p:grpSpPr>
        <p:sp>
          <p:nvSpPr>
            <p:cNvPr id="460" name="Google Shape;460;p8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8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2" name="Google Shape;462;p83"/>
          <p:cNvSpPr txBox="1"/>
          <p:nvPr/>
        </p:nvSpPr>
        <p:spPr>
          <a:xfrm>
            <a:off x="501450" y="1019350"/>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463" name="Google Shape;463;p8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4" name="Google Shape;464;p83"/>
          <p:cNvSpPr txBox="1"/>
          <p:nvPr/>
        </p:nvSpPr>
        <p:spPr>
          <a:xfrm>
            <a:off x="568200" y="1758250"/>
            <a:ext cx="37908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Abra o arquivo "Cancer_Data.csv", conte quantos linhas o dataframe possui com a coluna diagnosis = 'B'.</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Substitua a coluna diagnosis seguindo a regra:</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“B” para “benign cancer”</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“M” para “malignant cancer”</a:t>
            </a:r>
            <a:endParaRPr sz="135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Filtre os IDs dos "malignant cancer" com raio maior que 25.</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465" name="Google Shape;465;p8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76" name="Google Shape;476;p8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78" name="Google Shape;478;p8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79" name="Google Shape;479;p8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85"/>
          <p:cNvCxnSpPr>
            <a:stCxn id="481" idx="6"/>
            <a:endCxn id="476"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82" name="Google Shape;482;p85"/>
          <p:cNvCxnSpPr>
            <a:stCxn id="476" idx="6"/>
            <a:endCxn id="47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83" name="Google Shape;483;p8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84" name="Google Shape;484;p85"/>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85" name="Google Shape;485;p85"/>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86" name="Google Shape;486;p85"/>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87" name="Google Shape;487;p8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88" name="Google Shape;488;p8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89" name="Google Shape;489;p85"/>
          <p:cNvGrpSpPr/>
          <p:nvPr/>
        </p:nvGrpSpPr>
        <p:grpSpPr>
          <a:xfrm>
            <a:off x="1731113" y="1953850"/>
            <a:ext cx="587100" cy="600300"/>
            <a:chOff x="1731113" y="1953850"/>
            <a:chExt cx="587100" cy="600300"/>
          </a:xfrm>
        </p:grpSpPr>
        <p:sp>
          <p:nvSpPr>
            <p:cNvPr id="481" name="Google Shape;481;p8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96" name="Google Shape;496;p86"/>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97" name="Google Shape;497;p86"/>
          <p:cNvGrpSpPr/>
          <p:nvPr/>
        </p:nvGrpSpPr>
        <p:grpSpPr>
          <a:xfrm>
            <a:off x="1527125" y="2646775"/>
            <a:ext cx="3705225" cy="923925"/>
            <a:chOff x="4463725" y="2301200"/>
            <a:chExt cx="3705225" cy="923925"/>
          </a:xfrm>
        </p:grpSpPr>
        <p:pic>
          <p:nvPicPr>
            <p:cNvPr id="498" name="Google Shape;498;p86"/>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99" name="Google Shape;499;p86"/>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00" name="Google Shape;500;p86"/>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01" name="Google Shape;501;p86"/>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02" name="Google Shape;502;p86"/>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87"/>
          <p:cNvGrpSpPr/>
          <p:nvPr/>
        </p:nvGrpSpPr>
        <p:grpSpPr>
          <a:xfrm>
            <a:off x="4202553" y="1222838"/>
            <a:ext cx="738900" cy="738974"/>
            <a:chOff x="3137108" y="2467173"/>
            <a:chExt cx="738900" cy="738900"/>
          </a:xfrm>
        </p:grpSpPr>
        <p:sp>
          <p:nvSpPr>
            <p:cNvPr id="508" name="Google Shape;508;p87"/>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0" name="Google Shape;510;p87"/>
          <p:cNvSpPr txBox="1"/>
          <p:nvPr/>
        </p:nvSpPr>
        <p:spPr>
          <a:xfrm>
            <a:off x="1461300" y="24372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highlight>
                <a:srgbClr val="EAFF6A"/>
              </a:highlight>
              <a:latin typeface="DM Sans"/>
              <a:ea typeface="DM Sans"/>
              <a:cs typeface="DM Sans"/>
              <a:sym typeface="DM Sans"/>
            </a:endParaRPr>
          </a:p>
        </p:txBody>
      </p:sp>
      <p:sp>
        <p:nvSpPr>
          <p:cNvPr id="511" name="Google Shape;511;p87"/>
          <p:cNvSpPr txBox="1"/>
          <p:nvPr/>
        </p:nvSpPr>
        <p:spPr>
          <a:xfrm>
            <a:off x="1027250" y="31761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DESAFIO OBRIGATÓRIO</a:t>
            </a:r>
            <a:endParaRPr b="1" sz="200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88"/>
          <p:cNvGrpSpPr/>
          <p:nvPr/>
        </p:nvGrpSpPr>
        <p:grpSpPr>
          <a:xfrm>
            <a:off x="472126" y="482986"/>
            <a:ext cx="401518" cy="401518"/>
            <a:chOff x="3137108" y="2467173"/>
            <a:chExt cx="738900" cy="738900"/>
          </a:xfrm>
        </p:grpSpPr>
        <p:sp>
          <p:nvSpPr>
            <p:cNvPr id="517" name="Google Shape;517;p8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8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9" name="Google Shape;519;p88"/>
          <p:cNvSpPr txBox="1"/>
          <p:nvPr/>
        </p:nvSpPr>
        <p:spPr>
          <a:xfrm>
            <a:off x="457350" y="1638275"/>
            <a:ext cx="5992200" cy="21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Abra o arquivo "best-selling game consoles.xlsx" em um dataframe.</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Substitua a palavra "NES" por "Nintendinho" no nome dos consoles e deixe todos os nomes em maiúsculos.</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 nome dos consoles com data de release depois de 2010.</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De um describe e info da base, substitua os missing values pela string "missing".</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os consoles que foram descontinuados a menos de 2 anos da data de release</a:t>
            </a:r>
            <a:r>
              <a:rPr lang="pt-BR" sz="1350">
                <a:solidFill>
                  <a:schemeClr val="dk2"/>
                </a:solidFill>
              </a:rPr>
              <a:t>.</a:t>
            </a:r>
            <a:endParaRPr sz="1350" u="sng">
              <a:solidFill>
                <a:srgbClr val="83AEFB"/>
              </a:solidFill>
              <a:latin typeface="DM Sans"/>
              <a:ea typeface="DM Sans"/>
              <a:cs typeface="DM Sans"/>
              <a:sym typeface="DM Sans"/>
            </a:endParaRPr>
          </a:p>
        </p:txBody>
      </p:sp>
      <p:sp>
        <p:nvSpPr>
          <p:cNvPr id="520" name="Google Shape;520;p8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latin typeface="DM Sans"/>
              <a:ea typeface="DM Sans"/>
              <a:cs typeface="DM Sans"/>
              <a:sym typeface="DM Sans"/>
            </a:endParaRPr>
          </a:p>
        </p:txBody>
      </p:sp>
      <p:pic>
        <p:nvPicPr>
          <p:cNvPr id="521" name="Google Shape;521;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2" name="Google Shape;522;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89"/>
          <p:cNvGrpSpPr/>
          <p:nvPr/>
        </p:nvGrpSpPr>
        <p:grpSpPr>
          <a:xfrm>
            <a:off x="472126" y="482986"/>
            <a:ext cx="401518" cy="401518"/>
            <a:chOff x="3137108" y="2467173"/>
            <a:chExt cx="738900" cy="738900"/>
          </a:xfrm>
        </p:grpSpPr>
        <p:sp>
          <p:nvSpPr>
            <p:cNvPr id="528" name="Google Shape;528;p8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8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30" name="Google Shape;530;p8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a:t>
            </a:r>
            <a:endParaRPr b="1" sz="4000">
              <a:solidFill>
                <a:schemeClr val="dk1"/>
              </a:solidFill>
              <a:latin typeface="DM Sans"/>
              <a:ea typeface="DM Sans"/>
              <a:cs typeface="DM Sans"/>
              <a:sym typeface="DM Sans"/>
            </a:endParaRPr>
          </a:p>
        </p:txBody>
      </p:sp>
      <p:pic>
        <p:nvPicPr>
          <p:cNvPr id="531" name="Google Shape;531;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32" name="Google Shape;532;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533" name="Google Shape;533;p89"/>
          <p:cNvSpPr txBox="1"/>
          <p:nvPr/>
        </p:nvSpPr>
        <p:spPr>
          <a:xfrm>
            <a:off x="243850"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3:</a:t>
            </a:r>
            <a:endParaRPr b="1" sz="1350">
              <a:solidFill>
                <a:schemeClr val="dk1"/>
              </a:solidFill>
              <a:latin typeface="DM Sans"/>
              <a:ea typeface="DM Sans"/>
              <a:cs typeface="DM Sans"/>
              <a:sym typeface="DM Sans"/>
            </a:endParaRPr>
          </a:p>
        </p:txBody>
      </p:sp>
      <p:pic>
        <p:nvPicPr>
          <p:cNvPr id="534" name="Google Shape;534;p89"/>
          <p:cNvPicPr preferRelativeResize="0"/>
          <p:nvPr/>
        </p:nvPicPr>
        <p:blipFill>
          <a:blip r:embed="rId5">
            <a:alphaModFix/>
          </a:blip>
          <a:stretch>
            <a:fillRect/>
          </a:stretch>
        </p:blipFill>
        <p:spPr>
          <a:xfrm>
            <a:off x="472125" y="2320095"/>
            <a:ext cx="3241076" cy="1704950"/>
          </a:xfrm>
          <a:prstGeom prst="rect">
            <a:avLst/>
          </a:prstGeom>
          <a:noFill/>
          <a:ln>
            <a:noFill/>
          </a:ln>
        </p:spPr>
      </p:pic>
      <p:pic>
        <p:nvPicPr>
          <p:cNvPr id="535" name="Google Shape;535;p89"/>
          <p:cNvPicPr preferRelativeResize="0"/>
          <p:nvPr/>
        </p:nvPicPr>
        <p:blipFill>
          <a:blip r:embed="rId6">
            <a:alphaModFix/>
          </a:blip>
          <a:stretch>
            <a:fillRect/>
          </a:stretch>
        </p:blipFill>
        <p:spPr>
          <a:xfrm>
            <a:off x="4530963" y="2418651"/>
            <a:ext cx="4309574" cy="1368925"/>
          </a:xfrm>
          <a:prstGeom prst="rect">
            <a:avLst/>
          </a:prstGeom>
          <a:noFill/>
          <a:ln>
            <a:noFill/>
          </a:ln>
        </p:spPr>
      </p:pic>
      <p:sp>
        <p:nvSpPr>
          <p:cNvPr id="536" name="Google Shape;536;p89"/>
          <p:cNvSpPr txBox="1"/>
          <p:nvPr/>
        </p:nvSpPr>
        <p:spPr>
          <a:xfrm>
            <a:off x="4530975"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5:</a:t>
            </a:r>
            <a:endParaRPr b="1"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42" name="Google Shape;542;p90"/>
          <p:cNvSpPr txBox="1"/>
          <p:nvPr/>
        </p:nvSpPr>
        <p:spPr>
          <a:xfrm>
            <a:off x="2109143" y="21536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read_excel, read_csv e to_csv;</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 filtros, loc e iloc;</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Métodos info() e describe();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Métodos isNull() e fillNa(); </a:t>
            </a:r>
            <a:endParaRPr sz="135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91"/>
          <p:cNvGrpSpPr/>
          <p:nvPr/>
        </p:nvGrpSpPr>
        <p:grpSpPr>
          <a:xfrm>
            <a:off x="4202550" y="1278135"/>
            <a:ext cx="738900" cy="738900"/>
            <a:chOff x="4202550" y="994173"/>
            <a:chExt cx="738900" cy="738900"/>
          </a:xfrm>
        </p:grpSpPr>
        <p:sp>
          <p:nvSpPr>
            <p:cNvPr id="548" name="Google Shape;548;p9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49" name="Google Shape;549;p9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0" name="Google Shape;550;p9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56" name="Google Shape;556;p92"/>
          <p:cNvGrpSpPr/>
          <p:nvPr/>
        </p:nvGrpSpPr>
        <p:grpSpPr>
          <a:xfrm>
            <a:off x="457358" y="468285"/>
            <a:ext cx="431074" cy="431074"/>
            <a:chOff x="4202550" y="994173"/>
            <a:chExt cx="738900" cy="738900"/>
          </a:xfrm>
        </p:grpSpPr>
        <p:sp>
          <p:nvSpPr>
            <p:cNvPr id="557" name="Google Shape;557;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8" name="Google Shape;558;p9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9" name="Google Shape;559;p9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60" name="Google Shape;560;p92"/>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a:t>
            </a:r>
            <a:endParaRPr b="1" sz="4000">
              <a:solidFill>
                <a:srgbClr val="EAFF6A"/>
              </a:solidFill>
              <a:latin typeface="DM Sans"/>
              <a:ea typeface="DM Sans"/>
              <a:cs typeface="DM Sans"/>
              <a:sym typeface="DM Sans"/>
            </a:endParaRPr>
          </a:p>
        </p:txBody>
      </p:sp>
      <p:sp>
        <p:nvSpPr>
          <p:cNvPr id="197" name="Google Shape;197;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08.</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03" name="Google Shape;203;p5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04" name="Google Shape;204;p54"/>
          <p:cNvSpPr txBox="1"/>
          <p:nvPr/>
        </p:nvSpPr>
        <p:spPr>
          <a:xfrm>
            <a:off x="2690561" y="1451613"/>
            <a:ext cx="4281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Aprofundamento da biblioteca Pandas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leitura e escrita de arquivos;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Indexação e filtros em dataframes;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Analisando o DataFrame;</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Operações com string em Pandas.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p:txBody>
      </p:sp>
      <p:pic>
        <p:nvPicPr>
          <p:cNvPr id="205" name="Google Shape;205;p54"/>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206" name="Google Shape;206;p54"/>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O que são missing values?</a:t>
            </a:r>
            <a:endParaRPr b="1" sz="1350">
              <a:solidFill>
                <a:schemeClr val="lt1"/>
              </a:solidFill>
              <a:latin typeface="DM Sans"/>
              <a:ea typeface="DM Sans"/>
              <a:cs typeface="DM Sans"/>
              <a:sym typeface="DM Sans"/>
            </a:endParaRPr>
          </a:p>
        </p:txBody>
      </p:sp>
      <p:cxnSp>
        <p:nvCxnSpPr>
          <p:cNvPr id="207" name="Google Shape;207;p54"/>
          <p:cNvCxnSpPr>
            <a:stCxn id="203" idx="2"/>
            <a:endCxn id="205" idx="0"/>
          </p:cNvCxnSpPr>
          <p:nvPr/>
        </p:nvCxnSpPr>
        <p:spPr>
          <a:xfrm flipH="1" rot="-5400000">
            <a:off x="1637325" y="2375887"/>
            <a:ext cx="1267800" cy="600"/>
          </a:xfrm>
          <a:prstGeom prst="bentConnector3">
            <a:avLst>
              <a:gd fmla="val 4999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Pandas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8" name="Google Shape;218;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56"/>
          <p:cNvSpPr txBox="1"/>
          <p:nvPr/>
        </p:nvSpPr>
        <p:spPr>
          <a:xfrm>
            <a:off x="457725" y="484400"/>
            <a:ext cx="5172600" cy="162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pt-BR" sz="2400">
                <a:solidFill>
                  <a:srgbClr val="666666"/>
                </a:solidFill>
                <a:latin typeface="DM Sans"/>
                <a:ea typeface="DM Sans"/>
                <a:cs typeface="DM Sans"/>
                <a:sym typeface="DM Sans"/>
              </a:rPr>
              <a:t>Relembrando…… </a:t>
            </a:r>
            <a:endParaRPr b="1" sz="2400">
              <a:solidFill>
                <a:srgbClr val="666666"/>
              </a:solidFill>
              <a:latin typeface="DM Sans"/>
              <a:ea typeface="DM Sans"/>
              <a:cs typeface="DM Sans"/>
              <a:sym typeface="DM Sans"/>
            </a:endParaRPr>
          </a:p>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220" name="Google Shape;220;p56"/>
          <p:cNvSpPr txBox="1"/>
          <p:nvPr/>
        </p:nvSpPr>
        <p:spPr>
          <a:xfrm>
            <a:off x="457725" y="2290650"/>
            <a:ext cx="42135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DataFrame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a:t>
            </a:r>
            <a:r>
              <a:rPr b="1" lang="pt-BR" sz="1350">
                <a:solidFill>
                  <a:schemeClr val="dk1"/>
                </a:solidFill>
                <a:highlight>
                  <a:srgbClr val="EAFF6A"/>
                </a:highlight>
                <a:latin typeface="DM Sans"/>
                <a:ea typeface="DM Sans"/>
                <a:cs typeface="DM Sans"/>
                <a:sym typeface="DM Sans"/>
              </a:rPr>
              <a:t>DataFrame é a junção de várias Series. </a:t>
            </a:r>
            <a:endParaRPr b="1" sz="1350">
              <a:solidFill>
                <a:schemeClr val="dk1"/>
              </a:solidFill>
              <a:highlight>
                <a:srgbClr val="EAFF6A"/>
              </a:highlight>
              <a:latin typeface="DM Sans"/>
              <a:ea typeface="DM Sans"/>
              <a:cs typeface="DM Sans"/>
              <a:sym typeface="DM Sans"/>
            </a:endParaRPr>
          </a:p>
        </p:txBody>
      </p:sp>
      <p:pic>
        <p:nvPicPr>
          <p:cNvPr id="221" name="Google Shape;221;p56"/>
          <p:cNvPicPr preferRelativeResize="0"/>
          <p:nvPr/>
        </p:nvPicPr>
        <p:blipFill>
          <a:blip r:embed="rId5">
            <a:alphaModFix/>
          </a:blip>
          <a:stretch>
            <a:fillRect/>
          </a:stretch>
        </p:blipFill>
        <p:spPr>
          <a:xfrm>
            <a:off x="6129585" y="936903"/>
            <a:ext cx="2299081" cy="1636639"/>
          </a:xfrm>
          <a:prstGeom prst="rect">
            <a:avLst/>
          </a:prstGeom>
          <a:noFill/>
          <a:ln>
            <a:noFill/>
          </a:ln>
        </p:spPr>
      </p:pic>
      <p:pic>
        <p:nvPicPr>
          <p:cNvPr id="222" name="Google Shape;222;p56"/>
          <p:cNvPicPr preferRelativeResize="0"/>
          <p:nvPr/>
        </p:nvPicPr>
        <p:blipFill>
          <a:blip r:embed="rId6">
            <a:alphaModFix/>
          </a:blip>
          <a:stretch>
            <a:fillRect/>
          </a:stretch>
        </p:blipFill>
        <p:spPr>
          <a:xfrm>
            <a:off x="5960900" y="2963650"/>
            <a:ext cx="2967025" cy="120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